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</p:sldIdLst>
  <p:sldSz cx="18288000" cy="10287000"/>
  <p:notesSz cx="6858000" cy="9144000"/>
  <p:embeddedFontLst>
    <p:embeddedFont>
      <p:font typeface="Nunito" charset="1" panose="00000500000000000000"/>
      <p:regular r:id="rId6"/>
    </p:embeddedFont>
    <p:embeddedFont>
      <p:font typeface="Nunito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HK Grotesk Light" charset="1" panose="00000400000000000000"/>
      <p:regular r:id="rId12"/>
    </p:embeddedFont>
    <p:embeddedFont>
      <p:font typeface="HK Grotesk Light Bold" charset="1" panose="00000500000000000000"/>
      <p:regular r:id="rId13"/>
    </p:embeddedFont>
    <p:embeddedFont>
      <p:font typeface="HK Grotesk Light Italics" charset="1" panose="00000400000000000000"/>
      <p:regular r:id="rId14"/>
    </p:embeddedFont>
    <p:embeddedFont>
      <p:font typeface="HK Grotesk Light Bold Italics" charset="1" panose="00000500000000000000"/>
      <p:regular r:id="rId15"/>
    </p:embeddedFont>
    <p:embeddedFont>
      <p:font typeface="HK Grotesk Bold" charset="1" panose="00000800000000000000"/>
      <p:regular r:id="rId16"/>
    </p:embeddedFont>
    <p:embeddedFont>
      <p:font typeface="HK Grotesk Bold Italics" charset="1" panose="00000800000000000000"/>
      <p:regular r:id="rId17"/>
    </p:embeddedFont>
    <p:embeddedFont>
      <p:font typeface="HK Grotesk Medium" charset="1" panose="00000600000000000000"/>
      <p:regular r:id="rId18"/>
    </p:embeddedFont>
    <p:embeddedFont>
      <p:font typeface="HK Grotesk Medium Bold" charset="1" panose="00000700000000000000"/>
      <p:regular r:id="rId19"/>
    </p:embeddedFont>
    <p:embeddedFont>
      <p:font typeface="HK Grotesk Medium Italics" charset="1" panose="00000600000000000000"/>
      <p:regular r:id="rId20"/>
    </p:embeddedFont>
    <p:embeddedFont>
      <p:font typeface="HK Grotesk Medium Bold Italics" charset="1" panose="000007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Agrandir Medium" charset="1" panose="00000600000000000000"/>
      <p:regular r:id="rId26"/>
    </p:embeddedFont>
    <p:embeddedFont>
      <p:font typeface="Agrandir Medium Bold" charset="1" panose="00000900000000000000"/>
      <p:regular r:id="rId27"/>
    </p:embeddedFont>
    <p:embeddedFont>
      <p:font typeface="Agrandir Medium Italics" charset="1" panose="00000600000000000000"/>
      <p:regular r:id="rId28"/>
    </p:embeddedFont>
    <p:embeddedFont>
      <p:font typeface="Agrandir Medium Bold Italics" charset="1" panose="000009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14527" y="6844651"/>
            <a:ext cx="8844773" cy="371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80"/>
              </a:lnSpc>
            </a:pPr>
            <a:r>
              <a:rPr lang="en-US" sz="8800" spc="-88">
                <a:solidFill>
                  <a:srgbClr val="000000"/>
                </a:solidFill>
                <a:latin typeface="HK Grotesk Bold Bold"/>
              </a:rPr>
              <a:t>Airbnb</a:t>
            </a:r>
          </a:p>
          <a:p>
            <a:pPr algn="r">
              <a:lnSpc>
                <a:spcPts val="9680"/>
              </a:lnSpc>
            </a:pPr>
            <a:r>
              <a:rPr lang="en-US" sz="8800" spc="-88">
                <a:solidFill>
                  <a:srgbClr val="000000"/>
                </a:solidFill>
                <a:latin typeface="HK Grotesk Bold Bold"/>
              </a:rPr>
              <a:t>Price Prediction</a:t>
            </a:r>
          </a:p>
          <a:p>
            <a:pPr algn="r">
              <a:lnSpc>
                <a:spcPts val="96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85164"/>
            <a:ext cx="5641697" cy="393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spc="25">
                <a:solidFill>
                  <a:srgbClr val="000000">
                    <a:alpha val="69804"/>
                  </a:srgbClr>
                </a:solidFill>
                <a:latin typeface="Agrandir Medium Bold"/>
              </a:rPr>
              <a:t>Group 23</a:t>
            </a:r>
          </a:p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000000">
                    <a:alpha val="69804"/>
                  </a:srgbClr>
                </a:solidFill>
                <a:latin typeface="HK Grotesk Light"/>
              </a:rPr>
              <a:t>Team member:</a:t>
            </a:r>
          </a:p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000000">
                    <a:alpha val="69804"/>
                  </a:srgbClr>
                </a:solidFill>
                <a:latin typeface="HK Grotesk Light"/>
              </a:rPr>
              <a:t>Neha Ambekar Shriharsha</a:t>
            </a:r>
          </a:p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000000">
                    <a:alpha val="69804"/>
                  </a:srgbClr>
                </a:solidFill>
                <a:latin typeface="HK Grotesk Light"/>
              </a:rPr>
              <a:t>Radiah Tahsin Tanisha</a:t>
            </a:r>
          </a:p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000000">
                    <a:alpha val="69804"/>
                  </a:srgbClr>
                </a:solidFill>
                <a:latin typeface="HK Grotesk Light"/>
              </a:rPr>
              <a:t>Surbhi Hooda</a:t>
            </a:r>
          </a:p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000000">
                    <a:alpha val="69804"/>
                  </a:srgbClr>
                </a:solidFill>
                <a:latin typeface="HK Grotesk Light"/>
              </a:rPr>
              <a:t>Fabienne Yang</a:t>
            </a:r>
          </a:p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000000">
                    <a:alpha val="69804"/>
                  </a:srgbClr>
                </a:solidFill>
                <a:latin typeface="HK Grotesk Light"/>
              </a:rPr>
              <a:t>Ziqi Han</a:t>
            </a:r>
          </a:p>
          <a:p>
            <a:pPr>
              <a:lnSpc>
                <a:spcPts val="3359"/>
              </a:lnSpc>
            </a:pPr>
            <a:r>
              <a:rPr lang="en-US" sz="2400" spc="24">
                <a:solidFill>
                  <a:srgbClr val="000000">
                    <a:alpha val="69804"/>
                  </a:srgbClr>
                </a:solidFill>
                <a:latin typeface="HK Grotesk Light"/>
              </a:rPr>
              <a:t>Mozi Li </a:t>
            </a:r>
          </a:p>
          <a:p>
            <a:pPr marL="0" indent="0" lvl="0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73813" y="3642259"/>
            <a:ext cx="6866313" cy="168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527"/>
              </a:lnSpc>
            </a:pPr>
            <a:r>
              <a:rPr lang="en-US" sz="5933" spc="890">
                <a:solidFill>
                  <a:srgbClr val="FFFFFF"/>
                </a:solidFill>
                <a:latin typeface="HK Grotesk Bold Bold"/>
              </a:rPr>
              <a:t>FEATURE IMPORTANCE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7065"/>
          <a:stretch>
            <a:fillRect/>
          </a:stretch>
        </p:blipFill>
        <p:spPr>
          <a:xfrm flipH="false" flipV="false" rot="0">
            <a:off x="0" y="0"/>
            <a:ext cx="1189420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75411" b="0"/>
          <a:stretch>
            <a:fillRect/>
          </a:stretch>
        </p:blipFill>
        <p:spPr>
          <a:xfrm flipH="false" flipV="false" rot="5400000">
            <a:off x="4798491" y="-6822366"/>
            <a:ext cx="5638443" cy="2134057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392987" y="7572813"/>
            <a:ext cx="6866313" cy="168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527"/>
              </a:lnSpc>
            </a:pPr>
            <a:r>
              <a:rPr lang="en-US" sz="5933" spc="890">
                <a:solidFill>
                  <a:srgbClr val="FFFFFF"/>
                </a:solidFill>
                <a:latin typeface="HK Grotesk Bold Bold"/>
              </a:rPr>
              <a:t>FEATURE IMPORTANCE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5674" r="0" b="25570"/>
          <a:stretch>
            <a:fillRect/>
          </a:stretch>
        </p:blipFill>
        <p:spPr>
          <a:xfrm flipH="false" flipV="false" rot="0">
            <a:off x="1704268" y="-337784"/>
            <a:ext cx="14879464" cy="408186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44000" y="6497671"/>
            <a:ext cx="7405915" cy="9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039"/>
              </a:lnSpc>
            </a:pPr>
            <a:r>
              <a:rPr lang="en-US" sz="6399" spc="959">
                <a:solidFill>
                  <a:srgbClr val="FF5A60"/>
                </a:solidFill>
                <a:latin typeface="HK Grotesk Bold Bold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04268" y="4537392"/>
            <a:ext cx="7777516" cy="7917500"/>
            <a:chOff x="0" y="0"/>
            <a:chExt cx="10370021" cy="105566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0370021" cy="7297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68070" indent="-334035" lvl="1">
                <a:lnSpc>
                  <a:spcPts val="4332"/>
                </a:lnSpc>
                <a:buFont typeface="Arial"/>
                <a:buChar char="•"/>
              </a:pPr>
              <a:r>
                <a:rPr lang="en-US" sz="3094" spc="-30">
                  <a:solidFill>
                    <a:srgbClr val="000000"/>
                  </a:solidFill>
                  <a:latin typeface="Nunito"/>
                </a:rPr>
                <a:t>Capitalize on the locations in which rentals are high in demand</a:t>
              </a:r>
            </a:p>
            <a:p>
              <a:pPr marL="668070" indent="-334035" lvl="1">
                <a:lnSpc>
                  <a:spcPts val="4332"/>
                </a:lnSpc>
                <a:buFont typeface="Arial"/>
                <a:buChar char="•"/>
              </a:pPr>
              <a:r>
                <a:rPr lang="en-US" sz="3094" spc="-30">
                  <a:solidFill>
                    <a:srgbClr val="000000"/>
                  </a:solidFill>
                  <a:latin typeface="Nunito"/>
                </a:rPr>
                <a:t>Increase number of offered amenities</a:t>
              </a:r>
            </a:p>
            <a:p>
              <a:pPr marL="668070" indent="-334035" lvl="1">
                <a:lnSpc>
                  <a:spcPts val="4332"/>
                </a:lnSpc>
                <a:buFont typeface="Arial"/>
                <a:buChar char="•"/>
              </a:pPr>
              <a:r>
                <a:rPr lang="en-US" sz="3094" spc="-30">
                  <a:solidFill>
                    <a:srgbClr val="000000"/>
                  </a:solidFill>
                  <a:latin typeface="Nunito"/>
                </a:rPr>
                <a:t>Focus on the listing condition based on reviews</a:t>
              </a:r>
            </a:p>
            <a:p>
              <a:pPr marL="668070" indent="-334035" lvl="1">
                <a:lnSpc>
                  <a:spcPts val="4332"/>
                </a:lnSpc>
                <a:buFont typeface="Arial"/>
                <a:buChar char="•"/>
              </a:pPr>
              <a:r>
                <a:rPr lang="en-US" sz="3094" spc="-30">
                  <a:solidFill>
                    <a:srgbClr val="000000"/>
                  </a:solidFill>
                  <a:latin typeface="Nunito"/>
                </a:rPr>
                <a:t>Use the Random Forest model for pricing as it's prediction error is the smallest</a:t>
              </a:r>
            </a:p>
            <a:p>
              <a:pPr marL="668070" indent="-334035" lvl="1">
                <a:lnSpc>
                  <a:spcPts val="4332"/>
                </a:lnSpc>
                <a:buFont typeface="Arial"/>
                <a:buChar char="•"/>
              </a:pPr>
              <a:r>
                <a:rPr lang="en-US" sz="3094" spc="-30">
                  <a:solidFill>
                    <a:srgbClr val="000000"/>
                  </a:solidFill>
                  <a:latin typeface="Nunito"/>
                </a:rPr>
                <a:t>Use the neural network model for calculating pricing added parameters </a:t>
              </a:r>
            </a:p>
            <a:p>
              <a:pPr algn="just">
                <a:lnSpc>
                  <a:spcPts val="4332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628210"/>
              <a:ext cx="10370021" cy="928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905554" indent="-452777" lvl="1">
                <a:lnSpc>
                  <a:spcPts val="5872"/>
                </a:lnSpc>
                <a:buFont typeface="Arial"/>
                <a:buChar char="•"/>
              </a:pPr>
              <a:r>
                <a:rPr lang="en-US" sz="4194" spc="-41" u="none">
                  <a:solidFill>
                    <a:srgbClr val="FFFFFF"/>
                  </a:solidFill>
                  <a:latin typeface="Nunito"/>
                </a:rPr>
                <a:t>www.reallygreatsite.com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51144" y="-61297"/>
            <a:ext cx="18590288" cy="3652396"/>
          </a:xfrm>
          <a:prstGeom prst="rect">
            <a:avLst/>
          </a:prstGeom>
          <a:solidFill>
            <a:srgbClr val="FF5A5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617169" y="290102"/>
            <a:ext cx="1797458" cy="19648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65989" y="290102"/>
            <a:ext cx="2193311" cy="237464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0319" y="4314984"/>
            <a:ext cx="7558890" cy="494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79"/>
              </a:lnSpc>
            </a:pPr>
            <a:r>
              <a:rPr lang="en-US" sz="8800" spc="-88">
                <a:solidFill>
                  <a:srgbClr val="FF5757"/>
                </a:solidFill>
                <a:latin typeface="HK Grotesk Bold Bold"/>
              </a:rPr>
              <a:t>Help homeowners choose the best price.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20638" y="4143553"/>
            <a:ext cx="10503257" cy="519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9407" indent="-394703" lvl="1">
              <a:lnSpc>
                <a:spcPts val="5118"/>
              </a:lnSpc>
              <a:buFont typeface="Arial"/>
              <a:buChar char="•"/>
            </a:pPr>
            <a:r>
              <a:rPr lang="en-US" sz="3656" spc="36">
                <a:solidFill>
                  <a:srgbClr val="000000">
                    <a:alpha val="69804"/>
                  </a:srgbClr>
                </a:solidFill>
                <a:latin typeface="HK Grotesk Light"/>
              </a:rPr>
              <a:t>How can we help Airbnb hosts to determine the </a:t>
            </a:r>
            <a:r>
              <a:rPr lang="en-US" sz="3656" spc="36">
                <a:solidFill>
                  <a:srgbClr val="FF5A5F">
                    <a:alpha val="69804"/>
                  </a:srgbClr>
                </a:solidFill>
                <a:latin typeface="HK Grotesk Light Bold"/>
              </a:rPr>
              <a:t>optimum nightly price</a:t>
            </a:r>
            <a:r>
              <a:rPr lang="en-US" sz="3656" spc="36">
                <a:solidFill>
                  <a:srgbClr val="000000">
                    <a:alpha val="69804"/>
                  </a:srgbClr>
                </a:solidFill>
                <a:latin typeface="HK Grotesk Light Bold"/>
              </a:rPr>
              <a:t> </a:t>
            </a:r>
            <a:r>
              <a:rPr lang="en-US" sz="3656" spc="36">
                <a:solidFill>
                  <a:srgbClr val="000000">
                    <a:alpha val="69804"/>
                  </a:srgbClr>
                </a:solidFill>
                <a:latin typeface="HK Grotesk Light"/>
              </a:rPr>
              <a:t>for their listings?</a:t>
            </a:r>
          </a:p>
          <a:p>
            <a:pPr algn="just" marL="789407" indent="-394703" lvl="1">
              <a:lnSpc>
                <a:spcPts val="5118"/>
              </a:lnSpc>
              <a:buFont typeface="Arial"/>
              <a:buChar char="•"/>
            </a:pPr>
            <a:r>
              <a:rPr lang="en-US" sz="3656" spc="36">
                <a:solidFill>
                  <a:srgbClr val="000000">
                    <a:alpha val="69804"/>
                  </a:srgbClr>
                </a:solidFill>
                <a:latin typeface="Arimo"/>
              </a:rPr>
              <a:t>What are the various </a:t>
            </a:r>
            <a:r>
              <a:rPr lang="en-US" sz="3656" spc="36">
                <a:solidFill>
                  <a:srgbClr val="FF5A5F">
                    <a:alpha val="69804"/>
                  </a:srgbClr>
                </a:solidFill>
                <a:latin typeface="Arimo Bold"/>
              </a:rPr>
              <a:t>factors which affect the price</a:t>
            </a:r>
            <a:r>
              <a:rPr lang="en-US" sz="3656" spc="36">
                <a:solidFill>
                  <a:srgbClr val="000000">
                    <a:alpha val="69804"/>
                  </a:srgbClr>
                </a:solidFill>
                <a:latin typeface="Arimo"/>
              </a:rPr>
              <a:t> of an Airbnb listing?</a:t>
            </a:r>
          </a:p>
          <a:p>
            <a:pPr algn="just" marL="789407" indent="-394703" lvl="1">
              <a:lnSpc>
                <a:spcPts val="5118"/>
              </a:lnSpc>
              <a:buFont typeface="Arial"/>
              <a:buChar char="•"/>
            </a:pPr>
            <a:r>
              <a:rPr lang="en-US" sz="3656" spc="36">
                <a:solidFill>
                  <a:srgbClr val="000000">
                    <a:alpha val="69804"/>
                  </a:srgbClr>
                </a:solidFill>
                <a:latin typeface="Arimo"/>
              </a:rPr>
              <a:t>How does the </a:t>
            </a:r>
            <a:r>
              <a:rPr lang="en-US" sz="3656" spc="36">
                <a:solidFill>
                  <a:srgbClr val="FF5A5F">
                    <a:alpha val="69804"/>
                  </a:srgbClr>
                </a:solidFill>
                <a:latin typeface="Arimo Bold"/>
              </a:rPr>
              <a:t>accessibility to various amenities</a:t>
            </a:r>
            <a:r>
              <a:rPr lang="en-US" sz="3656" spc="36">
                <a:solidFill>
                  <a:srgbClr val="000000">
                    <a:alpha val="69804"/>
                  </a:srgbClr>
                </a:solidFill>
                <a:latin typeface="Arimo"/>
              </a:rPr>
              <a:t> affect the price of Airbnb listings?</a:t>
            </a:r>
          </a:p>
          <a:p>
            <a:pPr algn="just" marL="789407" indent="-394703" lvl="1">
              <a:lnSpc>
                <a:spcPts val="5118"/>
              </a:lnSpc>
              <a:buFont typeface="Arial"/>
              <a:buChar char="•"/>
            </a:pPr>
            <a:r>
              <a:rPr lang="en-US" sz="3656" spc="36">
                <a:solidFill>
                  <a:srgbClr val="000000">
                    <a:alpha val="69804"/>
                  </a:srgbClr>
                </a:solidFill>
                <a:latin typeface="Arimo"/>
              </a:rPr>
              <a:t>What are the various </a:t>
            </a:r>
            <a:r>
              <a:rPr lang="en-US" sz="3656" spc="36">
                <a:solidFill>
                  <a:srgbClr val="FF5A5F">
                    <a:alpha val="69804"/>
                  </a:srgbClr>
                </a:solidFill>
                <a:latin typeface="Arimo Bold"/>
              </a:rPr>
              <a:t>factors which affect the reviews</a:t>
            </a:r>
            <a:r>
              <a:rPr lang="en-US" sz="3656" spc="36">
                <a:solidFill>
                  <a:srgbClr val="000000">
                    <a:alpha val="69804"/>
                  </a:srgbClr>
                </a:solidFill>
                <a:latin typeface="Arimo"/>
              </a:rPr>
              <a:t>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55041"/>
            <a:ext cx="1074765" cy="85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-63">
                <a:solidFill>
                  <a:srgbClr val="FFFFFF"/>
                </a:solidFill>
                <a:latin typeface="HK Grotesk Medium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97309" y="2623806"/>
            <a:ext cx="9326586" cy="4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39"/>
              </a:lnSpc>
              <a:spcBef>
                <a:spcPct val="0"/>
              </a:spcBef>
            </a:pPr>
            <a:r>
              <a:rPr lang="en-US" sz="3200" spc="480">
                <a:solidFill>
                  <a:srgbClr val="FFFFFF"/>
                </a:solidFill>
                <a:latin typeface="HK Grotesk Bold Bold"/>
              </a:rPr>
              <a:t>INTROUCTION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869598"/>
            <a:ext cx="18288000" cy="6417402"/>
          </a:xfrm>
          <a:prstGeom prst="rect">
            <a:avLst/>
          </a:prstGeom>
          <a:solidFill>
            <a:srgbClr val="FF5A5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476825" y="777776"/>
            <a:ext cx="7782475" cy="2449173"/>
            <a:chOff x="0" y="0"/>
            <a:chExt cx="10376633" cy="32655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7150"/>
              <a:ext cx="10376633" cy="2435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7039"/>
                </a:lnSpc>
              </a:pPr>
              <a:r>
                <a:rPr lang="en-US" sz="6399" spc="959">
                  <a:solidFill>
                    <a:srgbClr val="FF5757"/>
                  </a:solidFill>
                  <a:latin typeface="HK Grotesk Bold Bold"/>
                </a:rPr>
                <a:t>DATA PROCESSING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39438"/>
              <a:ext cx="10376633" cy="626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9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152525"/>
            <a:ext cx="1081482" cy="85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-63">
                <a:solidFill>
                  <a:srgbClr val="FF5757"/>
                </a:solidFill>
                <a:latin typeface="HK Grotesk Medium Bold"/>
              </a:rPr>
              <a:t>02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290041"/>
            <a:ext cx="16230600" cy="5470457"/>
            <a:chOff x="0" y="0"/>
            <a:chExt cx="21640800" cy="729394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21640800" cy="1195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80"/>
                </a:lnSpc>
                <a:spcBef>
                  <a:spcPct val="0"/>
                </a:spcBef>
              </a:pPr>
              <a:r>
                <a:rPr lang="en-US" sz="5599">
                  <a:solidFill>
                    <a:srgbClr val="FFFFFF"/>
                  </a:solidFill>
                  <a:latin typeface="HK Grotesk Medium Bold"/>
                </a:rPr>
                <a:t>Data Collection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1270"/>
              <a:ext cx="21640800" cy="716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79"/>
                </a:lnSpc>
              </a:pPr>
              <a:r>
                <a:rPr lang="en-US" sz="3199">
                  <a:solidFill>
                    <a:srgbClr val="FFFFFF">
                      <a:alpha val="69804"/>
                    </a:srgbClr>
                  </a:solidFill>
                  <a:latin typeface="HK Grotesk Light Bold"/>
                </a:rPr>
                <a:t>Inside Airbnb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730983"/>
              <a:ext cx="21640800" cy="1195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80"/>
                </a:lnSpc>
                <a:spcBef>
                  <a:spcPct val="0"/>
                </a:spcBef>
              </a:pPr>
              <a:r>
                <a:rPr lang="en-US" sz="5599">
                  <a:solidFill>
                    <a:srgbClr val="FFFFFF"/>
                  </a:solidFill>
                  <a:latin typeface="HK Grotesk Medium Bold"/>
                </a:rPr>
                <a:t>Data Cleaning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660527"/>
              <a:ext cx="21640800" cy="1195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80"/>
                </a:lnSpc>
                <a:spcBef>
                  <a:spcPct val="0"/>
                </a:spcBef>
              </a:pPr>
              <a:r>
                <a:rPr lang="en-US" sz="5599">
                  <a:solidFill>
                    <a:srgbClr val="FFFFFF"/>
                  </a:solidFill>
                  <a:latin typeface="HK Grotesk Medium Bold"/>
                </a:rPr>
                <a:t>Data Wrangling/Manipulation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59403"/>
              <a:ext cx="21640800" cy="716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79"/>
                </a:lnSpc>
              </a:pPr>
              <a:r>
                <a:rPr lang="en-US" sz="3199">
                  <a:solidFill>
                    <a:srgbClr val="FFFFFF">
                      <a:alpha val="69804"/>
                    </a:srgbClr>
                  </a:solidFill>
                  <a:latin typeface="HK Grotesk Light Bold"/>
                </a:rPr>
                <a:t>Clean free text columns and other columns which were out of scope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448660"/>
              <a:ext cx="21640800" cy="1195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80"/>
                </a:lnSpc>
                <a:spcBef>
                  <a:spcPct val="0"/>
                </a:spcBef>
              </a:pPr>
              <a:r>
                <a:rPr lang="en-US" sz="5599">
                  <a:solidFill>
                    <a:srgbClr val="FFFFFF"/>
                  </a:solidFill>
                  <a:latin typeface="HK Grotesk Medium Bold"/>
                </a:rPr>
                <a:t>Data Transformation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788948"/>
              <a:ext cx="21640800" cy="716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79"/>
                </a:lnSpc>
              </a:pPr>
              <a:r>
                <a:rPr lang="en-US" sz="3199">
                  <a:solidFill>
                    <a:srgbClr val="FFFFFF">
                      <a:alpha val="69804"/>
                    </a:srgbClr>
                  </a:solidFill>
                  <a:latin typeface="HK Grotesk Light Bold"/>
                </a:rPr>
                <a:t>Create histogram to identify single value columns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577080"/>
              <a:ext cx="21640800" cy="716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79"/>
                </a:lnSpc>
              </a:pPr>
              <a:r>
                <a:rPr lang="en-US" sz="3199">
                  <a:solidFill>
                    <a:srgbClr val="FFFFFF">
                      <a:alpha val="69804"/>
                    </a:srgbClr>
                  </a:solidFill>
                  <a:latin typeface="HK Grotesk Light Bold"/>
                </a:rPr>
                <a:t>Transfrom data based on characteristics of the data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809127"/>
            <a:ext cx="5265885" cy="2449173"/>
            <a:chOff x="0" y="0"/>
            <a:chExt cx="7021180" cy="32655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7150"/>
              <a:ext cx="7021180" cy="2435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spc="959">
                  <a:solidFill>
                    <a:srgbClr val="FF5757"/>
                  </a:solidFill>
                  <a:latin typeface="HK Grotesk Bold Bold"/>
                </a:rPr>
                <a:t>DATA</a:t>
              </a:r>
            </a:p>
            <a:p>
              <a:pPr marL="0" indent="0" lvl="0">
                <a:lnSpc>
                  <a:spcPts val="7039"/>
                </a:lnSpc>
              </a:pPr>
              <a:r>
                <a:rPr lang="en-US" sz="6399" spc="959">
                  <a:solidFill>
                    <a:srgbClr val="FF5757"/>
                  </a:solidFill>
                  <a:latin typeface="HK Grotesk Bold Bold"/>
                </a:rPr>
                <a:t>ANALYSIS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639438"/>
              <a:ext cx="7021180" cy="626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017722" y="0"/>
            <a:ext cx="18288000" cy="10287000"/>
          </a:xfrm>
          <a:prstGeom prst="rect">
            <a:avLst/>
          </a:prstGeom>
          <a:solidFill>
            <a:srgbClr val="FF5A5F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8761710" y="1028700"/>
            <a:ext cx="8911166" cy="7739489"/>
            <a:chOff x="0" y="0"/>
            <a:chExt cx="11881555" cy="1031931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640190"/>
              <a:ext cx="11881555" cy="1372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8355"/>
                </a:lnSpc>
                <a:spcBef>
                  <a:spcPct val="0"/>
                </a:spcBef>
              </a:pPr>
              <a:r>
                <a:rPr lang="en-US" sz="6427">
                  <a:solidFill>
                    <a:srgbClr val="FFFFFF"/>
                  </a:solidFill>
                  <a:latin typeface="HK Grotesk Medium Bold"/>
                </a:rPr>
                <a:t> Price Prediction Model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11881555" cy="1372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8355"/>
                </a:lnSpc>
                <a:spcBef>
                  <a:spcPct val="0"/>
                </a:spcBef>
              </a:pPr>
              <a:r>
                <a:rPr lang="en-US" sz="6427">
                  <a:solidFill>
                    <a:srgbClr val="FFFFFF"/>
                  </a:solidFill>
                  <a:latin typeface="HK Grotesk Medium Bold"/>
                </a:rPr>
                <a:t>Neighborhood Selection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297827"/>
              <a:ext cx="11881555" cy="1372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8355"/>
                </a:lnSpc>
                <a:spcBef>
                  <a:spcPct val="0"/>
                </a:spcBef>
              </a:pPr>
              <a:r>
                <a:rPr lang="en-US" sz="6427">
                  <a:solidFill>
                    <a:srgbClr val="FFFFFF"/>
                  </a:solidFill>
                  <a:latin typeface="HK Grotesk Medium Bold"/>
                </a:rPr>
                <a:t>Feature Importance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180369"/>
              <a:ext cx="11881555" cy="1481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498"/>
                </a:lnSpc>
              </a:pPr>
              <a:r>
                <a:rPr lang="en-US" sz="3213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Comparison of machine learning models to predict prices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73504"/>
              <a:ext cx="11881555" cy="148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498"/>
                </a:lnSpc>
              </a:pPr>
              <a:r>
                <a:rPr lang="en-US" sz="3213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A Map that shows the relationship between price and location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838006"/>
              <a:ext cx="11881555" cy="1481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498"/>
                </a:lnSpc>
              </a:pPr>
              <a:r>
                <a:rPr lang="en-US" sz="3213">
                  <a:solidFill>
                    <a:srgbClr val="FFFFFF">
                      <a:alpha val="69804"/>
                    </a:srgbClr>
                  </a:solidFill>
                  <a:latin typeface="HK Grotesk Light"/>
                </a:rPr>
                <a:t>We determine what features  are the most important in determining the value of a listing.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1152525"/>
            <a:ext cx="1081482" cy="85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spc="-63">
                <a:solidFill>
                  <a:srgbClr val="FF5757"/>
                </a:solidFill>
                <a:latin typeface="HK Grotesk Medium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111" t="7034" r="0" b="11301"/>
          <a:stretch>
            <a:fillRect/>
          </a:stretch>
        </p:blipFill>
        <p:spPr>
          <a:xfrm flipH="false" flipV="false" rot="0">
            <a:off x="1664982" y="662731"/>
            <a:ext cx="14958035" cy="680367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6023" y="7801587"/>
            <a:ext cx="8483277" cy="181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039"/>
              </a:lnSpc>
            </a:pPr>
            <a:r>
              <a:rPr lang="en-US" sz="6399" spc="959">
                <a:solidFill>
                  <a:srgbClr val="FFFFFF"/>
                </a:solidFill>
                <a:latin typeface="HK Grotesk Bold Bold"/>
              </a:rPr>
              <a:t>NEIGHBORHOOD SELECTION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A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15251" y="818201"/>
            <a:ext cx="6468446" cy="6468421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89031" r="-68111" t="-15755" b="-21579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490816" y="668182"/>
            <a:ext cx="6768484" cy="676845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2773" r="-101708" t="-18197" b="-23057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1851" y="435307"/>
            <a:ext cx="1530432" cy="16249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818201"/>
            <a:ext cx="1852731" cy="152260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15251" y="7893080"/>
            <a:ext cx="7405915" cy="181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039"/>
              </a:lnSpc>
            </a:pPr>
            <a:r>
              <a:rPr lang="en-US" sz="6399" spc="959">
                <a:solidFill>
                  <a:srgbClr val="FFFFFF"/>
                </a:solidFill>
                <a:latin typeface="HK Grotesk Bold Bold"/>
              </a:rPr>
              <a:t>AMSTERDAM MARINA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90816" y="8340159"/>
            <a:ext cx="7405915" cy="918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039"/>
              </a:lnSpc>
            </a:pPr>
            <a:r>
              <a:rPr lang="en-US" sz="6399" spc="959">
                <a:solidFill>
                  <a:srgbClr val="FFFFFF"/>
                </a:solidFill>
                <a:latin typeface="HK Grotesk Bold Bold"/>
              </a:rPr>
              <a:t>ERASMUSPARK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28608" y="1028700"/>
            <a:ext cx="61567" cy="8889066"/>
          </a:xfrm>
          <a:prstGeom prst="rect">
            <a:avLst/>
          </a:prstGeom>
          <a:solidFill>
            <a:srgbClr val="27272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1186440" y="-4638262"/>
            <a:ext cx="15427992" cy="145408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34371" y="1373914"/>
            <a:ext cx="8099908" cy="204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8000">
                <a:solidFill>
                  <a:srgbClr val="272727"/>
                </a:solidFill>
                <a:latin typeface="HK Grotesk Bold"/>
              </a:rPr>
              <a:t>Data</a:t>
            </a:r>
          </a:p>
          <a:p>
            <a:pPr>
              <a:lnSpc>
                <a:spcPts val="6839"/>
              </a:lnSpc>
            </a:pPr>
            <a:r>
              <a:rPr lang="en-US" sz="5999">
                <a:solidFill>
                  <a:srgbClr val="272727"/>
                </a:solidFill>
                <a:latin typeface="HK Grotesk Bold"/>
              </a:rPr>
              <a:t>Pre-Processing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140369" y="1095023"/>
            <a:ext cx="7118931" cy="1280832"/>
            <a:chOff x="0" y="0"/>
            <a:chExt cx="9491908" cy="170777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9491908" cy="716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199">
                  <a:solidFill>
                    <a:srgbClr val="272727"/>
                  </a:solidFill>
                  <a:latin typeface="HK Grotesk Bold"/>
                </a:rPr>
                <a:t>STEP </a:t>
              </a:r>
              <a:r>
                <a:rPr lang="en-US" sz="3200">
                  <a:solidFill>
                    <a:srgbClr val="272727"/>
                  </a:solidFill>
                  <a:latin typeface="HK Grotesk Bold"/>
                </a:rPr>
                <a:t>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90862"/>
              <a:ext cx="9491908" cy="716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272727"/>
                  </a:solidFill>
                  <a:latin typeface="HK Grotesk Light"/>
                </a:rPr>
                <a:t>Correlation Analysis and Redundancies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40369" y="3035338"/>
            <a:ext cx="7118931" cy="1280832"/>
            <a:chOff x="0" y="0"/>
            <a:chExt cx="9491908" cy="17077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9491908" cy="716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199">
                  <a:solidFill>
                    <a:srgbClr val="272727"/>
                  </a:solidFill>
                  <a:latin typeface="HK Grotesk Bold"/>
                </a:rPr>
                <a:t>STEP </a:t>
              </a:r>
              <a:r>
                <a:rPr lang="en-US" sz="3200">
                  <a:solidFill>
                    <a:srgbClr val="272727"/>
                  </a:solidFill>
                  <a:latin typeface="HK Grotesk Bold"/>
                </a:rPr>
                <a:t>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90862"/>
              <a:ext cx="9491908" cy="716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272727"/>
                  </a:solidFill>
                  <a:latin typeface="HK Grotesk Light"/>
                </a:rPr>
                <a:t>Drop irrelevant features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40369" y="5006304"/>
            <a:ext cx="7118931" cy="1280832"/>
            <a:chOff x="0" y="0"/>
            <a:chExt cx="9491908" cy="17077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9491908" cy="716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199">
                  <a:solidFill>
                    <a:srgbClr val="272727"/>
                  </a:solidFill>
                  <a:latin typeface="HK Grotesk Bold"/>
                </a:rPr>
                <a:t>STEP </a:t>
              </a:r>
              <a:r>
                <a:rPr lang="en-US" sz="3200">
                  <a:solidFill>
                    <a:srgbClr val="272727"/>
                  </a:solidFill>
                  <a:latin typeface="HK Grotesk Bold"/>
                </a:rPr>
                <a:t>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90862"/>
              <a:ext cx="9491908" cy="716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272727"/>
                  </a:solidFill>
                  <a:latin typeface="HK Grotesk Light"/>
                </a:rPr>
                <a:t>Drop nan value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40369" y="6833317"/>
            <a:ext cx="7118931" cy="1280832"/>
            <a:chOff x="0" y="0"/>
            <a:chExt cx="9491908" cy="170777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9491908" cy="716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199">
                  <a:solidFill>
                    <a:srgbClr val="272727"/>
                  </a:solidFill>
                  <a:latin typeface="HK Grotesk Bold"/>
                </a:rPr>
                <a:t>STEP 4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90862"/>
              <a:ext cx="9491908" cy="716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272727"/>
                  </a:solidFill>
                  <a:latin typeface="HK Grotesk Light"/>
                </a:rPr>
                <a:t>Outliers and Skewness detection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953721" y="1354881"/>
            <a:ext cx="380558" cy="380558"/>
            <a:chOff x="6705600" y="1371600"/>
            <a:chExt cx="10972800" cy="10972800"/>
          </a:xfrm>
        </p:grpSpPr>
        <p:sp>
          <p:nvSpPr>
            <p:cNvPr name="Freeform 18" id="1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953721" y="3035338"/>
            <a:ext cx="380558" cy="380558"/>
            <a:chOff x="6705600" y="1371600"/>
            <a:chExt cx="10972800" cy="10972800"/>
          </a:xfrm>
        </p:grpSpPr>
        <p:sp>
          <p:nvSpPr>
            <p:cNvPr name="Freeform 20" id="2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980847" y="4953221"/>
            <a:ext cx="380558" cy="380558"/>
            <a:chOff x="6705600" y="1371600"/>
            <a:chExt cx="10972800" cy="10972800"/>
          </a:xfrm>
        </p:grpSpPr>
        <p:sp>
          <p:nvSpPr>
            <p:cNvPr name="Freeform 22" id="2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980847" y="6833317"/>
            <a:ext cx="380558" cy="380558"/>
            <a:chOff x="6705600" y="1371600"/>
            <a:chExt cx="10972800" cy="10972800"/>
          </a:xfrm>
        </p:grpSpPr>
        <p:sp>
          <p:nvSpPr>
            <p:cNvPr name="Freeform 24" id="2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68460" y="5143500"/>
            <a:ext cx="2459432" cy="2287272"/>
          </a:xfrm>
          <a:prstGeom prst="rect">
            <a:avLst/>
          </a:prstGeom>
        </p:spPr>
      </p:pic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8980847" y="8551561"/>
            <a:ext cx="380558" cy="380558"/>
            <a:chOff x="6705600" y="1371600"/>
            <a:chExt cx="10972800" cy="10972800"/>
          </a:xfrm>
        </p:grpSpPr>
        <p:sp>
          <p:nvSpPr>
            <p:cNvPr name="Freeform 27" id="2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3408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140369" y="8551561"/>
            <a:ext cx="7118931" cy="1280832"/>
            <a:chOff x="0" y="0"/>
            <a:chExt cx="9491908" cy="1707776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66675"/>
              <a:ext cx="9491908" cy="716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199">
                  <a:solidFill>
                    <a:srgbClr val="272727"/>
                  </a:solidFill>
                  <a:latin typeface="HK Grotesk Bold"/>
                </a:rPr>
                <a:t>STEP 5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990862"/>
              <a:ext cx="9491908" cy="716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272727"/>
                  </a:solidFill>
                  <a:latin typeface="HK Grotesk Light"/>
                </a:rPr>
                <a:t>Encoding data with one-hot encoder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994" y="628445"/>
            <a:ext cx="3844073" cy="3653358"/>
            <a:chOff x="0" y="0"/>
            <a:chExt cx="5125431" cy="48711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5125431" cy="2009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19"/>
                </a:lnSpc>
              </a:pPr>
              <a:r>
                <a:rPr lang="en-US" sz="5499">
                  <a:solidFill>
                    <a:srgbClr val="FF5757"/>
                  </a:solidFill>
                  <a:latin typeface="HK Grotesk Bold Bold"/>
                </a:rPr>
                <a:t>Model</a:t>
              </a:r>
            </a:p>
            <a:p>
              <a:pPr>
                <a:lnSpc>
                  <a:spcPts val="5719"/>
                </a:lnSpc>
              </a:pPr>
              <a:r>
                <a:rPr lang="en-US" sz="5499">
                  <a:solidFill>
                    <a:srgbClr val="FF5757"/>
                  </a:solidFill>
                  <a:latin typeface="HK Grotesk Bold Bold"/>
                </a:rPr>
                <a:t>Comparison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142306"/>
              <a:ext cx="5125431" cy="1728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47"/>
                </a:lnSpc>
              </a:pPr>
              <a:r>
                <a:rPr lang="en-US" sz="3070">
                  <a:solidFill>
                    <a:srgbClr val="FF5757"/>
                  </a:solidFill>
                  <a:latin typeface="HK Grotesk Bold"/>
                </a:rPr>
                <a:t>compare different </a:t>
              </a:r>
            </a:p>
            <a:p>
              <a:pPr>
                <a:lnSpc>
                  <a:spcPts val="3347"/>
                </a:lnSpc>
              </a:pPr>
              <a:r>
                <a:rPr lang="en-US" sz="3070">
                  <a:solidFill>
                    <a:srgbClr val="FF5757"/>
                  </a:solidFill>
                  <a:latin typeface="HK Grotesk Bold"/>
                </a:rPr>
                <a:t>models with parameters 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056081" y="182674"/>
            <a:ext cx="4685138" cy="47704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20067" y="182674"/>
            <a:ext cx="4675648" cy="47608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056081" y="5333021"/>
            <a:ext cx="4675648" cy="47608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120067" y="5333021"/>
            <a:ext cx="4675648" cy="476080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945341" y="689699"/>
            <a:ext cx="1643182" cy="335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5A5F"/>
                </a:solidFill>
                <a:latin typeface="Open Sans Bold"/>
              </a:rPr>
              <a:t>Linear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RMSE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5A5F"/>
                </a:solidFill>
                <a:latin typeface="Open Sans"/>
              </a:rPr>
              <a:t>0.38023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R2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5A5F"/>
                </a:solidFill>
                <a:latin typeface="Open Sans"/>
              </a:rPr>
              <a:t>0.47596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03728" y="756374"/>
            <a:ext cx="2191714" cy="407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5757"/>
                </a:solidFill>
                <a:latin typeface="Open Sans Bold"/>
              </a:rPr>
              <a:t>Random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5757"/>
                </a:solidFill>
                <a:latin typeface="Open Sans Bold"/>
              </a:rPr>
              <a:t>Forest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RMSE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5757"/>
                </a:solidFill>
                <a:latin typeface="Open Sans"/>
              </a:rPr>
              <a:t>0.36818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5757"/>
                </a:solidFill>
                <a:latin typeface="Open Sans"/>
              </a:rPr>
              <a:t>R2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5757"/>
                </a:solidFill>
                <a:latin typeface="Open Sans"/>
              </a:rPr>
              <a:t>0.50867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45341" y="5105400"/>
            <a:ext cx="2110740" cy="4781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5757"/>
                </a:solidFill>
                <a:latin typeface="Open Sans Bold"/>
              </a:rPr>
              <a:t>Tuned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5757"/>
                </a:solidFill>
                <a:latin typeface="Open Sans Bold"/>
              </a:rPr>
              <a:t>Random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5757"/>
                </a:solidFill>
                <a:latin typeface="Open Sans Bold"/>
              </a:rPr>
              <a:t>Forest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RMSE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5757"/>
                </a:solidFill>
                <a:latin typeface="Open Sans"/>
              </a:rPr>
              <a:t>0.25055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R2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5757"/>
                </a:solidFill>
                <a:latin typeface="Open Sans"/>
              </a:rPr>
              <a:t>0.77686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03728" y="5513106"/>
            <a:ext cx="2752044" cy="407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5757"/>
                </a:solidFill>
                <a:latin typeface="Open Sans Bold"/>
              </a:rPr>
              <a:t>Neural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FF5757"/>
                </a:solidFill>
                <a:latin typeface="Open Sans Bold"/>
              </a:rPr>
              <a:t>Network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RMSE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5757"/>
                </a:solidFill>
                <a:latin typeface="Open Sans"/>
              </a:rPr>
              <a:t>0.42900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R2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5757"/>
                </a:solidFill>
                <a:latin typeface="Open Sans"/>
              </a:rPr>
              <a:t>0.49876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6804" y="-350385"/>
            <a:ext cx="8361780" cy="11008572"/>
          </a:xfrm>
          <a:prstGeom prst="rect">
            <a:avLst/>
          </a:prstGeom>
          <a:solidFill>
            <a:srgbClr val="FF5A5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7423" y="431639"/>
            <a:ext cx="9430787" cy="944614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571380" y="1085850"/>
            <a:ext cx="5687920" cy="181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039"/>
              </a:lnSpc>
            </a:pPr>
            <a:r>
              <a:rPr lang="en-US" sz="6400" spc="960">
                <a:solidFill>
                  <a:srgbClr val="FFFFFF"/>
                </a:solidFill>
                <a:latin typeface="HK Grotesk Bold Bold"/>
              </a:rPr>
              <a:t>MODEL LOSS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77818" y="8398926"/>
            <a:ext cx="1081482" cy="85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00"/>
              </a:lnSpc>
            </a:pPr>
            <a:r>
              <a:rPr lang="en-US" sz="6400" spc="-64">
                <a:solidFill>
                  <a:srgbClr val="FFFFFF"/>
                </a:solidFill>
                <a:latin typeface="HK Grotesk Medium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DAExnYirXtk</dc:identifier>
  <dcterms:modified xsi:type="dcterms:W3CDTF">2011-08-01T06:04:30Z</dcterms:modified>
  <cp:revision>1</cp:revision>
  <dc:title>Airbnb</dc:title>
</cp:coreProperties>
</file>